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9" r:id="rId10"/>
    <p:sldId id="270" r:id="rId11"/>
    <p:sldId id="265" r:id="rId12"/>
    <p:sldId id="266" r:id="rId13"/>
    <p:sldId id="267" r:id="rId14"/>
    <p:sldId id="268"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7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B3DBC3-236E-4C25-9F8D-8141A9491CC7}" type="datetimeFigureOut">
              <a:rPr lang="en-US" smtClean="0"/>
              <a:t>2/25/2015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ED86A-CFC0-4A70-BC15-0A26B83284EE}" type="slidenum">
              <a:rPr lang="en-US" smtClean="0"/>
              <a:t>‹#›</a:t>
            </a:fld>
            <a:endParaRPr lang="en-US"/>
          </a:p>
        </p:txBody>
      </p:sp>
    </p:spTree>
    <p:extLst>
      <p:ext uri="{BB962C8B-B14F-4D97-AF65-F5344CB8AC3E}">
        <p14:creationId xmlns:p14="http://schemas.microsoft.com/office/powerpoint/2010/main" val="4048760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ED86A-CFC0-4A70-BC15-0A26B83284EE}" type="slidenum">
              <a:rPr lang="en-US" smtClean="0"/>
              <a:t>11</a:t>
            </a:fld>
            <a:endParaRPr lang="en-US"/>
          </a:p>
        </p:txBody>
      </p:sp>
    </p:spTree>
    <p:extLst>
      <p:ext uri="{BB962C8B-B14F-4D97-AF65-F5344CB8AC3E}">
        <p14:creationId xmlns:p14="http://schemas.microsoft.com/office/powerpoint/2010/main" val="3242804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F89715-2D55-43DD-8D2C-F7D9136F926B}"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399766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F89715-2D55-43DD-8D2C-F7D9136F926B}"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1459910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89715-2D55-43DD-8D2C-F7D9136F926B}"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3516974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F89715-2D55-43DD-8D2C-F7D9136F926B}"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2137421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F89715-2D55-43DD-8D2C-F7D9136F926B}" type="datetimeFigureOut">
              <a:rPr lang="en-US" smtClean="0"/>
              <a:t>2/25/2015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3275399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F89715-2D55-43DD-8D2C-F7D9136F926B}" type="datetimeFigureOut">
              <a:rPr lang="en-US" smtClean="0"/>
              <a:t>2/25/2015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209031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89715-2D55-43DD-8D2C-F7D9136F926B}" type="datetimeFigureOut">
              <a:rPr lang="en-US" smtClean="0"/>
              <a:t>2/25/2015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310716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F89715-2D55-43DD-8D2C-F7D9136F926B}"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675488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F89715-2D55-43DD-8D2C-F7D9136F926B}"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121257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F89715-2D55-43DD-8D2C-F7D9136F926B}"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1213387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F89715-2D55-43DD-8D2C-F7D9136F926B}"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400D2-BDD1-4B40-A706-AD197877F458}" type="slidenum">
              <a:rPr lang="en-US" smtClean="0"/>
              <a:t>‹#›</a:t>
            </a:fld>
            <a:endParaRPr lang="en-US"/>
          </a:p>
        </p:txBody>
      </p:sp>
    </p:spTree>
    <p:extLst>
      <p:ext uri="{BB962C8B-B14F-4D97-AF65-F5344CB8AC3E}">
        <p14:creationId xmlns:p14="http://schemas.microsoft.com/office/powerpoint/2010/main" val="1916316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89715-2D55-43DD-8D2C-F7D9136F926B}" type="datetimeFigureOut">
              <a:rPr lang="en-US" smtClean="0"/>
              <a:t>2/25/2015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400D2-BDD1-4B40-A706-AD197877F458}" type="slidenum">
              <a:rPr lang="en-US" smtClean="0"/>
              <a:t>‹#›</a:t>
            </a:fld>
            <a:endParaRPr lang="en-US"/>
          </a:p>
        </p:txBody>
      </p:sp>
    </p:spTree>
    <p:extLst>
      <p:ext uri="{BB962C8B-B14F-4D97-AF65-F5344CB8AC3E}">
        <p14:creationId xmlns:p14="http://schemas.microsoft.com/office/powerpoint/2010/main" val="1651707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1124745"/>
            <a:ext cx="7772400" cy="1512167"/>
          </a:xfrm>
        </p:spPr>
        <p:txBody>
          <a:bodyPr/>
          <a:lstStyle/>
          <a:p>
            <a:pPr eaLnBrk="1" hangingPunct="1"/>
            <a:r>
              <a:rPr lang="en-US" altLang="en-US" dirty="0" smtClean="0"/>
              <a:t>Making sense of records</a:t>
            </a:r>
          </a:p>
        </p:txBody>
      </p:sp>
      <p:pic>
        <p:nvPicPr>
          <p:cNvPr id="8195" name="Picture 4"/>
          <p:cNvPicPr>
            <a:picLocks noGrp="1" noChangeAspect="1" noChangeArrowheads="1"/>
          </p:cNvPicPr>
          <p:nvPr>
            <p:ph type="subTitle" idx="1"/>
          </p:nvPr>
        </p:nvPicPr>
        <p:blipFill>
          <a:blip r:embed="rId2" cstate="print"/>
          <a:srcRect/>
          <a:stretch>
            <a:fillRect/>
          </a:stretch>
        </p:blipFill>
        <p:spPr>
          <a:xfrm>
            <a:off x="1547813" y="2781300"/>
            <a:ext cx="6192837" cy="3743325"/>
          </a:xfrm>
        </p:spPr>
      </p:pic>
    </p:spTree>
    <p:extLst>
      <p:ext uri="{BB962C8B-B14F-4D97-AF65-F5344CB8AC3E}">
        <p14:creationId xmlns:p14="http://schemas.microsoft.com/office/powerpoint/2010/main" val="17624856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The story process</a:t>
            </a:r>
          </a:p>
        </p:txBody>
      </p:sp>
      <p:sp>
        <p:nvSpPr>
          <p:cNvPr id="9219" name="Rectangle 3"/>
          <p:cNvSpPr>
            <a:spLocks noGrp="1" noChangeArrowheads="1"/>
          </p:cNvSpPr>
          <p:nvPr>
            <p:ph sz="half" idx="1"/>
          </p:nvPr>
        </p:nvSpPr>
        <p:spPr>
          <a:xfrm>
            <a:off x="2484438" y="1557338"/>
            <a:ext cx="4038600" cy="4525962"/>
          </a:xfrm>
        </p:spPr>
        <p:txBody>
          <a:bodyPr/>
          <a:lstStyle/>
          <a:p>
            <a:pPr marL="609600" indent="-609600" eaLnBrk="1" hangingPunct="1">
              <a:buFontTx/>
              <a:buAutoNum type="arabicPeriod"/>
            </a:pPr>
            <a:r>
              <a:rPr lang="en-US" altLang="en-US" sz="1900" smtClean="0"/>
              <a:t>The idea</a:t>
            </a:r>
          </a:p>
          <a:p>
            <a:pPr marL="609600" indent="-609600" eaLnBrk="1" hangingPunct="1">
              <a:buFontTx/>
              <a:buAutoNum type="arabicPeriod"/>
            </a:pPr>
            <a:r>
              <a:rPr lang="en-US" altLang="en-US" sz="1900" smtClean="0"/>
              <a:t>Research</a:t>
            </a:r>
          </a:p>
          <a:p>
            <a:pPr marL="609600" indent="-609600" eaLnBrk="1" hangingPunct="1">
              <a:buFontTx/>
              <a:buAutoNum type="arabicPeriod"/>
            </a:pPr>
            <a:r>
              <a:rPr lang="en-US" altLang="en-US" sz="1900" smtClean="0"/>
              <a:t>Questions</a:t>
            </a:r>
          </a:p>
          <a:p>
            <a:pPr marL="609600" indent="-609600" eaLnBrk="1" hangingPunct="1">
              <a:buFontTx/>
              <a:buAutoNum type="arabicPeriod"/>
            </a:pPr>
            <a:r>
              <a:rPr lang="en-US" altLang="en-US" sz="1900" smtClean="0"/>
              <a:t>Interviews</a:t>
            </a:r>
          </a:p>
          <a:p>
            <a:pPr marL="609600" indent="-609600" eaLnBrk="1" hangingPunct="1">
              <a:buFontTx/>
              <a:buAutoNum type="arabicPeriod"/>
            </a:pPr>
            <a:r>
              <a:rPr lang="en-US" altLang="en-US" sz="1900" smtClean="0"/>
              <a:t>Sorting</a:t>
            </a:r>
          </a:p>
          <a:p>
            <a:pPr marL="609600" indent="-609600" eaLnBrk="1" hangingPunct="1">
              <a:buFontTx/>
              <a:buAutoNum type="arabicPeriod"/>
            </a:pPr>
            <a:r>
              <a:rPr lang="en-US" altLang="en-US" sz="1900" smtClean="0"/>
              <a:t>What is the story?</a:t>
            </a:r>
          </a:p>
          <a:p>
            <a:pPr marL="609600" indent="-609600" eaLnBrk="1" hangingPunct="1">
              <a:buFontTx/>
              <a:buAutoNum type="arabicPeriod"/>
            </a:pPr>
            <a:r>
              <a:rPr lang="en-US" altLang="en-US" sz="1900" smtClean="0"/>
              <a:t>What will help tell the story?</a:t>
            </a:r>
          </a:p>
          <a:p>
            <a:pPr marL="609600" indent="-609600" eaLnBrk="1" hangingPunct="1">
              <a:buFontTx/>
              <a:buAutoNum type="arabicPeriod"/>
            </a:pPr>
            <a:r>
              <a:rPr lang="en-US" altLang="en-US" sz="1900" smtClean="0"/>
              <a:t>Flow</a:t>
            </a:r>
          </a:p>
          <a:p>
            <a:pPr marL="609600" indent="-609600" eaLnBrk="1" hangingPunct="1">
              <a:buFontTx/>
              <a:buAutoNum type="arabicPeriod"/>
            </a:pPr>
            <a:r>
              <a:rPr lang="en-US" altLang="en-US" sz="1900" smtClean="0"/>
              <a:t>Fairness</a:t>
            </a:r>
          </a:p>
          <a:p>
            <a:pPr marL="609600" indent="-609600" eaLnBrk="1" hangingPunct="1">
              <a:buFontTx/>
              <a:buAutoNum type="arabicPeriod"/>
            </a:pPr>
            <a:r>
              <a:rPr lang="en-US" altLang="en-US" sz="1900" smtClean="0"/>
              <a:t>Accuracy</a:t>
            </a:r>
          </a:p>
          <a:p>
            <a:pPr marL="609600" indent="-609600" eaLnBrk="1" hangingPunct="1">
              <a:buFontTx/>
              <a:buNone/>
            </a:pPr>
            <a:endParaRPr lang="en-US" altLang="en-US" sz="1500" smtClean="0"/>
          </a:p>
        </p:txBody>
      </p:sp>
    </p:spTree>
    <p:extLst>
      <p:ext uri="{BB962C8B-B14F-4D97-AF65-F5344CB8AC3E}">
        <p14:creationId xmlns:p14="http://schemas.microsoft.com/office/powerpoint/2010/main" val="1733879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z="3200" smtClean="0"/>
              <a:t>Questions: When you receive documents</a:t>
            </a:r>
          </a:p>
        </p:txBody>
      </p:sp>
      <p:sp>
        <p:nvSpPr>
          <p:cNvPr id="10243" name="Rectangle 3"/>
          <p:cNvSpPr>
            <a:spLocks noGrp="1" noChangeArrowheads="1"/>
          </p:cNvSpPr>
          <p:nvPr>
            <p:ph type="body" idx="1"/>
          </p:nvPr>
        </p:nvSpPr>
        <p:spPr/>
        <p:txBody>
          <a:bodyPr/>
          <a:lstStyle/>
          <a:p>
            <a:pPr eaLnBrk="1" hangingPunct="1">
              <a:buFontTx/>
              <a:buChar char="•"/>
            </a:pPr>
            <a:r>
              <a:rPr lang="en-US" altLang="en-US" smtClean="0"/>
              <a:t>Return to your original notes and re-familiarize yourself with the issues</a:t>
            </a:r>
          </a:p>
          <a:p>
            <a:pPr eaLnBrk="1" hangingPunct="1">
              <a:buFontTx/>
              <a:buChar char="•"/>
            </a:pPr>
            <a:r>
              <a:rPr lang="en-US" altLang="en-US" smtClean="0"/>
              <a:t>Go through the documents carefully in a quiet space and make notes</a:t>
            </a:r>
          </a:p>
          <a:p>
            <a:pPr eaLnBrk="1" hangingPunct="1">
              <a:buFontTx/>
              <a:buChar char="•"/>
            </a:pPr>
            <a:endParaRPr lang="en-US" altLang="en-US" smtClean="0"/>
          </a:p>
        </p:txBody>
      </p:sp>
    </p:spTree>
    <p:extLst>
      <p:ext uri="{BB962C8B-B14F-4D97-AF65-F5344CB8AC3E}">
        <p14:creationId xmlns:p14="http://schemas.microsoft.com/office/powerpoint/2010/main" val="943861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8"/>
          <p:cNvSpPr>
            <a:spLocks noGrp="1" noChangeArrowheads="1"/>
          </p:cNvSpPr>
          <p:nvPr>
            <p:ph type="title"/>
          </p:nvPr>
        </p:nvSpPr>
        <p:spPr/>
        <p:txBody>
          <a:bodyPr>
            <a:normAutofit fontScale="90000"/>
          </a:bodyPr>
          <a:lstStyle/>
          <a:p>
            <a:pPr eaLnBrk="1" hangingPunct="1"/>
            <a:r>
              <a:rPr lang="en-US" altLang="en-US" smtClean="0"/>
              <a:t>Instead of highlighting text, write notes in the margins</a:t>
            </a:r>
          </a:p>
        </p:txBody>
      </p:sp>
      <p:pic>
        <p:nvPicPr>
          <p:cNvPr id="11267" name="Picture 4"/>
          <p:cNvPicPr>
            <a:picLocks noGrp="1" noChangeAspect="1" noChangeArrowheads="1"/>
          </p:cNvPicPr>
          <p:nvPr>
            <p:ph sz="half" idx="1"/>
          </p:nvPr>
        </p:nvPicPr>
        <p:blipFill>
          <a:blip r:embed="rId2" cstate="print"/>
          <a:srcRect/>
          <a:stretch>
            <a:fillRect/>
          </a:stretch>
        </p:blipFill>
        <p:spPr>
          <a:xfrm>
            <a:off x="5292725" y="2636838"/>
            <a:ext cx="3429000" cy="2743200"/>
          </a:xfrm>
          <a:noFill/>
        </p:spPr>
      </p:pic>
      <p:pic>
        <p:nvPicPr>
          <p:cNvPr id="11268" name="Picture 3"/>
          <p:cNvPicPr>
            <a:picLocks noGrp="1" noChangeAspect="1" noChangeArrowheads="1"/>
          </p:cNvPicPr>
          <p:nvPr>
            <p:ph type="body" idx="4294967295"/>
          </p:nvPr>
        </p:nvPicPr>
        <p:blipFill>
          <a:blip r:embed="rId3" cstate="print"/>
          <a:srcRect/>
          <a:stretch>
            <a:fillRect/>
          </a:stretch>
        </p:blipFill>
        <p:spPr>
          <a:xfrm>
            <a:off x="323850" y="2565400"/>
            <a:ext cx="3527425" cy="2830513"/>
          </a:xfrm>
        </p:spPr>
      </p:pic>
      <p:pic>
        <p:nvPicPr>
          <p:cNvPr id="11269" name="Picture 7"/>
          <p:cNvPicPr>
            <a:picLocks noGrp="1" noChangeAspect="1" noChangeArrowheads="1"/>
          </p:cNvPicPr>
          <p:nvPr>
            <p:ph sz="half" idx="2"/>
          </p:nvPr>
        </p:nvPicPr>
        <p:blipFill>
          <a:blip r:embed="rId4" cstate="print"/>
          <a:srcRect/>
          <a:stretch>
            <a:fillRect/>
          </a:stretch>
        </p:blipFill>
        <p:spPr>
          <a:xfrm>
            <a:off x="3863975" y="3275013"/>
            <a:ext cx="1050925" cy="925512"/>
          </a:xfrm>
          <a:noFill/>
        </p:spPr>
      </p:pic>
    </p:spTree>
    <p:extLst>
      <p:ext uri="{BB962C8B-B14F-4D97-AF65-F5344CB8AC3E}">
        <p14:creationId xmlns:p14="http://schemas.microsoft.com/office/powerpoint/2010/main" val="2205171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Questions: Decoding</a:t>
            </a:r>
          </a:p>
        </p:txBody>
      </p:sp>
      <p:sp>
        <p:nvSpPr>
          <p:cNvPr id="12291" name="Rectangle 3"/>
          <p:cNvSpPr>
            <a:spLocks noGrp="1" noChangeArrowheads="1"/>
          </p:cNvSpPr>
          <p:nvPr>
            <p:ph type="body" idx="1"/>
          </p:nvPr>
        </p:nvSpPr>
        <p:spPr/>
        <p:txBody>
          <a:bodyPr/>
          <a:lstStyle/>
          <a:p>
            <a:pPr eaLnBrk="1" hangingPunct="1">
              <a:lnSpc>
                <a:spcPct val="90000"/>
              </a:lnSpc>
              <a:buFontTx/>
              <a:buChar char="•"/>
            </a:pPr>
            <a:r>
              <a:rPr lang="en-CA" altLang="en-US" smtClean="0"/>
              <a:t>Deciphering access records is a little like reading tea leaves: They are often a jumble, littered with strange acronyms and blacked-out (or whited-out) paragraphs, and lack titles, dates and information about who created the documents. </a:t>
            </a:r>
          </a:p>
          <a:p>
            <a:pPr eaLnBrk="1" hangingPunct="1">
              <a:lnSpc>
                <a:spcPct val="90000"/>
              </a:lnSpc>
              <a:buFontTx/>
              <a:buChar char="•"/>
            </a:pPr>
            <a:r>
              <a:rPr lang="en-CA" altLang="en-US" smtClean="0"/>
              <a:t>As you make notes, look up unfamiliar words and names. </a:t>
            </a:r>
            <a:endParaRPr lang="en-US" altLang="en-US" smtClean="0"/>
          </a:p>
        </p:txBody>
      </p:sp>
    </p:spTree>
    <p:extLst>
      <p:ext uri="{BB962C8B-B14F-4D97-AF65-F5344CB8AC3E}">
        <p14:creationId xmlns:p14="http://schemas.microsoft.com/office/powerpoint/2010/main" val="2386806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2000" smtClean="0"/>
              <a:t>Questions: decoding (or</a:t>
            </a:r>
            <a:r>
              <a:rPr lang="en-US" altLang="en-US" smtClean="0"/>
              <a:t> </a:t>
            </a:r>
            <a:r>
              <a:rPr lang="en-US" altLang="en-US" sz="2000" smtClean="0"/>
              <a:t>interviewing the data) </a:t>
            </a:r>
            <a:br>
              <a:rPr lang="en-US" altLang="en-US" sz="2000" smtClean="0"/>
            </a:br>
            <a:r>
              <a:rPr lang="en-US" altLang="en-US" sz="1800" i="1" smtClean="0"/>
              <a:t>Page of emails from Transport Canada released under the Access to Information Act</a:t>
            </a:r>
          </a:p>
        </p:txBody>
      </p:sp>
      <p:pic>
        <p:nvPicPr>
          <p:cNvPr id="13315" name="Picture 3"/>
          <p:cNvPicPr>
            <a:picLocks noGrp="1" noChangeAspect="1" noChangeArrowheads="1"/>
          </p:cNvPicPr>
          <p:nvPr>
            <p:ph idx="1"/>
          </p:nvPr>
        </p:nvPicPr>
        <p:blipFill>
          <a:blip r:embed="rId2" cstate="print"/>
          <a:srcRect/>
          <a:stretch>
            <a:fillRect/>
          </a:stretch>
        </p:blipFill>
        <p:spPr>
          <a:xfrm>
            <a:off x="3124200" y="1458795"/>
            <a:ext cx="3475038" cy="5399205"/>
          </a:xfrm>
          <a:noFill/>
        </p:spPr>
      </p:pic>
    </p:spTree>
    <p:extLst>
      <p:ext uri="{BB962C8B-B14F-4D97-AF65-F5344CB8AC3E}">
        <p14:creationId xmlns:p14="http://schemas.microsoft.com/office/powerpoint/2010/main" val="3656046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eaLnBrk="1" hangingPunct="1"/>
            <a:r>
              <a:rPr lang="en-US" altLang="en-US" smtClean="0"/>
              <a:t>Decoding the Transport Canada document</a:t>
            </a:r>
          </a:p>
        </p:txBody>
      </p:sp>
      <p:sp>
        <p:nvSpPr>
          <p:cNvPr id="14339" name="Rectangle 4"/>
          <p:cNvSpPr>
            <a:spLocks noGrp="1" noChangeArrowheads="1"/>
          </p:cNvSpPr>
          <p:nvPr>
            <p:ph type="body" idx="1"/>
          </p:nvPr>
        </p:nvSpPr>
        <p:spPr>
          <a:xfrm>
            <a:off x="1370013" y="1700213"/>
            <a:ext cx="7313612" cy="4241800"/>
          </a:xfrm>
        </p:spPr>
        <p:txBody>
          <a:bodyPr/>
          <a:lstStyle/>
          <a:p>
            <a:pPr eaLnBrk="1" hangingPunct="1">
              <a:lnSpc>
                <a:spcPct val="80000"/>
              </a:lnSpc>
            </a:pPr>
            <a:endParaRPr lang="en-US" altLang="en-US" sz="900" b="1" i="1" smtClean="0"/>
          </a:p>
          <a:p>
            <a:pPr eaLnBrk="1" hangingPunct="1">
              <a:lnSpc>
                <a:spcPct val="80000"/>
              </a:lnSpc>
              <a:buFontTx/>
              <a:buChar char="•"/>
            </a:pPr>
            <a:r>
              <a:rPr lang="en-US" altLang="en-US" sz="1500" b="1" i="1" smtClean="0"/>
              <a:t>tc.gc.ca = Transport Canada e-mail address</a:t>
            </a:r>
          </a:p>
          <a:p>
            <a:pPr eaLnBrk="1" hangingPunct="1">
              <a:lnSpc>
                <a:spcPct val="80000"/>
              </a:lnSpc>
              <a:buFontTx/>
              <a:buChar char="•"/>
            </a:pPr>
            <a:r>
              <a:rPr lang="en-US" altLang="en-US" sz="1500" b="1" i="1" smtClean="0"/>
              <a:t>John Forster = Associate Assistant Deputy Minister Safety and Security, Transport Canada, Safety and Security Group, Tel. (613) 949-2394</a:t>
            </a:r>
          </a:p>
          <a:p>
            <a:pPr eaLnBrk="1" hangingPunct="1">
              <a:lnSpc>
                <a:spcPct val="80000"/>
              </a:lnSpc>
              <a:buFontTx/>
              <a:buChar char="•"/>
            </a:pPr>
            <a:r>
              <a:rPr lang="en-US" altLang="en-US" sz="1500" b="1" i="1" smtClean="0"/>
              <a:t>CIA = U.S. Central Intelligence Agency</a:t>
            </a:r>
          </a:p>
          <a:p>
            <a:pPr eaLnBrk="1" hangingPunct="1">
              <a:lnSpc>
                <a:spcPct val="80000"/>
              </a:lnSpc>
              <a:buFontTx/>
              <a:buChar char="•"/>
            </a:pPr>
            <a:r>
              <a:rPr lang="en-US" altLang="en-US" sz="1500" b="1" i="1" smtClean="0"/>
              <a:t>CSIS = Canadian Security Intelligence Service</a:t>
            </a:r>
          </a:p>
          <a:p>
            <a:pPr eaLnBrk="1" hangingPunct="1">
              <a:lnSpc>
                <a:spcPct val="80000"/>
              </a:lnSpc>
              <a:buFontTx/>
              <a:buChar char="•"/>
            </a:pPr>
            <a:r>
              <a:rPr lang="en-US" altLang="en-US" sz="1500" b="1" i="1" smtClean="0"/>
              <a:t>GMT = Greenwich Mean Time</a:t>
            </a:r>
            <a:endParaRPr lang="en-US" altLang="en-US" sz="1500" b="1" smtClean="0"/>
          </a:p>
          <a:p>
            <a:pPr eaLnBrk="1" hangingPunct="1">
              <a:lnSpc>
                <a:spcPct val="80000"/>
              </a:lnSpc>
              <a:buFontTx/>
              <a:buChar char="•"/>
            </a:pPr>
            <a:r>
              <a:rPr lang="en-US" altLang="en-US" sz="1500" b="1" smtClean="0"/>
              <a:t>Time in Greenwich, England, which is used as the basis of standard time throughout the world.</a:t>
            </a:r>
            <a:endParaRPr lang="en-US" altLang="en-US" sz="1500" b="1" i="1" smtClean="0"/>
          </a:p>
          <a:p>
            <a:pPr eaLnBrk="1" hangingPunct="1">
              <a:lnSpc>
                <a:spcPct val="80000"/>
              </a:lnSpc>
              <a:buFontTx/>
              <a:buChar char="•"/>
            </a:pPr>
            <a:r>
              <a:rPr lang="en-US" altLang="en-US" sz="1500" b="1" i="1" smtClean="0"/>
              <a:t>CACO = Civil Aviation Contingency Operations</a:t>
            </a:r>
            <a:endParaRPr lang="en-US" altLang="en-US" sz="1500" b="1" smtClean="0"/>
          </a:p>
          <a:p>
            <a:pPr eaLnBrk="1" hangingPunct="1">
              <a:lnSpc>
                <a:spcPct val="80000"/>
              </a:lnSpc>
              <a:buFontTx/>
              <a:buChar char="•"/>
            </a:pPr>
            <a:r>
              <a:rPr lang="en-US" altLang="en-US" sz="1500" b="1" smtClean="0"/>
              <a:t>Role: Managing and operating a 24 hour/day Aviation Operations Centre including an aviation reporting system involving the tracking of aviation related incidents, accidents and high profile events for the purpose of keeping senior managers appraised of operations in the National Civil Air Transportation System</a:t>
            </a:r>
            <a:endParaRPr lang="en-US" altLang="en-US" sz="1500" b="1" i="1" smtClean="0"/>
          </a:p>
          <a:p>
            <a:pPr eaLnBrk="1" hangingPunct="1">
              <a:lnSpc>
                <a:spcPct val="80000"/>
              </a:lnSpc>
              <a:buFontTx/>
              <a:buChar char="•"/>
            </a:pPr>
            <a:r>
              <a:rPr lang="en-US" altLang="en-US" sz="1500" b="1" i="1" smtClean="0"/>
              <a:t>Navcan = Nav Canada</a:t>
            </a:r>
            <a:endParaRPr lang="en-US" altLang="en-US" sz="1500" b="1" smtClean="0"/>
          </a:p>
          <a:p>
            <a:pPr eaLnBrk="1" hangingPunct="1">
              <a:lnSpc>
                <a:spcPct val="80000"/>
              </a:lnSpc>
              <a:buFontTx/>
              <a:buChar char="•"/>
            </a:pPr>
            <a:r>
              <a:rPr lang="en-US" altLang="en-US" sz="1500" b="1" smtClean="0"/>
              <a:t>Nav Canada co-ordinates the safe and efficient movement of aircraft in Canadian domestic airspace and international airspace assigned to Canadian control. Through its coast-to-coast operations, NAV CANADA provides air traffic control, flight information, weather briefings, aeronautical information, airport advisory services, and electronic aids to navigation.</a:t>
            </a:r>
          </a:p>
        </p:txBody>
      </p:sp>
    </p:spTree>
    <p:extLst>
      <p:ext uri="{BB962C8B-B14F-4D97-AF65-F5344CB8AC3E}">
        <p14:creationId xmlns:p14="http://schemas.microsoft.com/office/powerpoint/2010/main" val="2064533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Questions: Chronology</a:t>
            </a:r>
          </a:p>
        </p:txBody>
      </p:sp>
      <p:sp>
        <p:nvSpPr>
          <p:cNvPr id="15363" name="Rectangle 4"/>
          <p:cNvSpPr>
            <a:spLocks noGrp="1" noChangeArrowheads="1"/>
          </p:cNvSpPr>
          <p:nvPr>
            <p:ph type="body" idx="1"/>
          </p:nvPr>
        </p:nvSpPr>
        <p:spPr/>
        <p:txBody>
          <a:bodyPr/>
          <a:lstStyle/>
          <a:p>
            <a:pPr eaLnBrk="1" hangingPunct="1"/>
            <a:endParaRPr lang="en-US" altLang="en-US" smtClean="0"/>
          </a:p>
          <a:p>
            <a:pPr eaLnBrk="1" hangingPunct="1">
              <a:buFont typeface="Wingdings" pitchFamily="2" charset="2"/>
              <a:buNone/>
            </a:pPr>
            <a:r>
              <a:rPr lang="en-US" altLang="en-US" smtClean="0"/>
              <a:t>	Creating a timeline of events can help patterns emerge and assist you in determining what the story is</a:t>
            </a:r>
          </a:p>
        </p:txBody>
      </p:sp>
    </p:spTree>
    <p:extLst>
      <p:ext uri="{BB962C8B-B14F-4D97-AF65-F5344CB8AC3E}">
        <p14:creationId xmlns:p14="http://schemas.microsoft.com/office/powerpoint/2010/main" val="3437830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14816065" cy="944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6289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2667000"/>
            <a:ext cx="13392190" cy="922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78996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altLang="en-US" smtClean="0"/>
          </a:p>
        </p:txBody>
      </p:sp>
      <p:sp>
        <p:nvSpPr>
          <p:cNvPr id="16387" name="Rectangle 3"/>
          <p:cNvSpPr>
            <a:spLocks noGrp="1" noChangeArrowheads="1"/>
          </p:cNvSpPr>
          <p:nvPr>
            <p:ph type="body" idx="1"/>
          </p:nvPr>
        </p:nvSpPr>
        <p:spPr/>
        <p:txBody>
          <a:bodyPr/>
          <a:lstStyle/>
          <a:p>
            <a:pPr marL="0" indent="0" eaLnBrk="1" hangingPunct="1">
              <a:buNone/>
            </a:pPr>
            <a:endParaRPr lang="en-US" altLang="en-US" dirty="0" smtClean="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685800"/>
            <a:ext cx="9952483"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1870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Questions: what’s new?</a:t>
            </a:r>
          </a:p>
        </p:txBody>
      </p:sp>
      <p:sp>
        <p:nvSpPr>
          <p:cNvPr id="17411" name="Rectangle 3"/>
          <p:cNvSpPr>
            <a:spLocks noGrp="1" noChangeArrowheads="1"/>
          </p:cNvSpPr>
          <p:nvPr>
            <p:ph type="body" idx="1"/>
          </p:nvPr>
        </p:nvSpPr>
        <p:spPr/>
        <p:txBody>
          <a:bodyPr/>
          <a:lstStyle/>
          <a:p>
            <a:pPr eaLnBrk="1" hangingPunct="1">
              <a:buFontTx/>
              <a:buChar char="•"/>
            </a:pPr>
            <a:r>
              <a:rPr lang="en-US" altLang="en-US" smtClean="0"/>
              <a:t>The new elements of the story should emerge after reviewing your research, notes and chronology</a:t>
            </a:r>
          </a:p>
          <a:p>
            <a:pPr eaLnBrk="1" hangingPunct="1">
              <a:buFontTx/>
              <a:buChar char="•"/>
            </a:pPr>
            <a:r>
              <a:rPr lang="en-US" altLang="en-US" smtClean="0"/>
              <a:t>Now you have a basis on which to interview government officials and interested parties about the documents</a:t>
            </a:r>
          </a:p>
        </p:txBody>
      </p:sp>
    </p:spTree>
    <p:extLst>
      <p:ext uri="{BB962C8B-B14F-4D97-AF65-F5344CB8AC3E}">
        <p14:creationId xmlns:p14="http://schemas.microsoft.com/office/powerpoint/2010/main" val="2865908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Interviews</a:t>
            </a:r>
          </a:p>
        </p:txBody>
      </p:sp>
      <p:sp>
        <p:nvSpPr>
          <p:cNvPr id="18435" name="Rectangle 3"/>
          <p:cNvSpPr>
            <a:spLocks noGrp="1" noChangeArrowheads="1"/>
          </p:cNvSpPr>
          <p:nvPr>
            <p:ph type="body" idx="1"/>
          </p:nvPr>
        </p:nvSpPr>
        <p:spPr/>
        <p:txBody>
          <a:bodyPr/>
          <a:lstStyle/>
          <a:p>
            <a:pPr eaLnBrk="1" hangingPunct="1">
              <a:buFontTx/>
              <a:buChar char="•"/>
            </a:pPr>
            <a:r>
              <a:rPr lang="en-CA" altLang="en-US" sz="2500" smtClean="0"/>
              <a:t>An access release can be a wedge that cracks open a story</a:t>
            </a:r>
          </a:p>
          <a:p>
            <a:pPr eaLnBrk="1" hangingPunct="1">
              <a:buFontTx/>
              <a:buChar char="•"/>
            </a:pPr>
            <a:r>
              <a:rPr lang="en-CA" altLang="en-US" sz="2500" smtClean="0"/>
              <a:t>It may well prompt a government agency to grant you an interview, even if only fragments of information have been disclosed</a:t>
            </a:r>
          </a:p>
          <a:p>
            <a:pPr eaLnBrk="1" hangingPunct="1">
              <a:buFontTx/>
              <a:buChar char="•"/>
            </a:pPr>
            <a:r>
              <a:rPr lang="en-CA" altLang="en-US" sz="2500" smtClean="0"/>
              <a:t>In fact, the agency may be eager to put those scraps of material into context. That foot in the door can lead to a wide range of questions</a:t>
            </a:r>
            <a:endParaRPr lang="en-US" altLang="en-US" sz="2500" smtClean="0"/>
          </a:p>
        </p:txBody>
      </p:sp>
    </p:spTree>
    <p:extLst>
      <p:ext uri="{BB962C8B-B14F-4D97-AF65-F5344CB8AC3E}">
        <p14:creationId xmlns:p14="http://schemas.microsoft.com/office/powerpoint/2010/main" val="3116330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The story process: review</a:t>
            </a:r>
          </a:p>
        </p:txBody>
      </p:sp>
      <p:sp>
        <p:nvSpPr>
          <p:cNvPr id="19459" name="Rectangle 3"/>
          <p:cNvSpPr>
            <a:spLocks noGrp="1" noChangeArrowheads="1"/>
          </p:cNvSpPr>
          <p:nvPr>
            <p:ph sz="half" idx="1"/>
          </p:nvPr>
        </p:nvSpPr>
        <p:spPr>
          <a:xfrm>
            <a:off x="2484438" y="1557338"/>
            <a:ext cx="4038600" cy="4525962"/>
          </a:xfrm>
        </p:spPr>
        <p:txBody>
          <a:bodyPr/>
          <a:lstStyle/>
          <a:p>
            <a:pPr marL="609600" indent="-609600" eaLnBrk="1" hangingPunct="1">
              <a:buFontTx/>
              <a:buAutoNum type="arabicPeriod"/>
            </a:pPr>
            <a:r>
              <a:rPr lang="en-US" altLang="en-US" sz="1900" smtClean="0"/>
              <a:t>The idea</a:t>
            </a:r>
          </a:p>
          <a:p>
            <a:pPr marL="609600" indent="-609600" eaLnBrk="1" hangingPunct="1">
              <a:buFontTx/>
              <a:buAutoNum type="arabicPeriod"/>
            </a:pPr>
            <a:r>
              <a:rPr lang="en-US" altLang="en-US" sz="1900" smtClean="0"/>
              <a:t>Research</a:t>
            </a:r>
          </a:p>
          <a:p>
            <a:pPr marL="609600" indent="-609600" eaLnBrk="1" hangingPunct="1">
              <a:buFontTx/>
              <a:buAutoNum type="arabicPeriod"/>
            </a:pPr>
            <a:r>
              <a:rPr lang="en-US" altLang="en-US" sz="1900" smtClean="0"/>
              <a:t>Questions</a:t>
            </a:r>
          </a:p>
          <a:p>
            <a:pPr marL="609600" indent="-609600" eaLnBrk="1" hangingPunct="1">
              <a:buFontTx/>
              <a:buAutoNum type="arabicPeriod"/>
            </a:pPr>
            <a:r>
              <a:rPr lang="en-US" altLang="en-US" sz="1900" smtClean="0"/>
              <a:t>Interviews</a:t>
            </a:r>
          </a:p>
          <a:p>
            <a:pPr marL="609600" indent="-609600" eaLnBrk="1" hangingPunct="1">
              <a:buFontTx/>
              <a:buAutoNum type="arabicPeriod"/>
            </a:pPr>
            <a:r>
              <a:rPr lang="en-US" altLang="en-US" sz="1900" smtClean="0"/>
              <a:t>Sorting</a:t>
            </a:r>
          </a:p>
          <a:p>
            <a:pPr marL="609600" indent="-609600" eaLnBrk="1" hangingPunct="1">
              <a:buFontTx/>
              <a:buAutoNum type="arabicPeriod"/>
            </a:pPr>
            <a:r>
              <a:rPr lang="en-US" altLang="en-US" sz="1900" smtClean="0"/>
              <a:t>What is the story?</a:t>
            </a:r>
          </a:p>
          <a:p>
            <a:pPr marL="609600" indent="-609600" eaLnBrk="1" hangingPunct="1">
              <a:buFontTx/>
              <a:buAutoNum type="arabicPeriod"/>
            </a:pPr>
            <a:r>
              <a:rPr lang="en-US" altLang="en-US" sz="1900" smtClean="0"/>
              <a:t>What will help tell the story?</a:t>
            </a:r>
          </a:p>
          <a:p>
            <a:pPr marL="609600" indent="-609600" eaLnBrk="1" hangingPunct="1">
              <a:buFontTx/>
              <a:buAutoNum type="arabicPeriod"/>
            </a:pPr>
            <a:r>
              <a:rPr lang="en-US" altLang="en-US" sz="1900" smtClean="0"/>
              <a:t>Flow</a:t>
            </a:r>
          </a:p>
          <a:p>
            <a:pPr marL="609600" indent="-609600" eaLnBrk="1" hangingPunct="1">
              <a:buFontTx/>
              <a:buAutoNum type="arabicPeriod"/>
            </a:pPr>
            <a:r>
              <a:rPr lang="en-US" altLang="en-US" sz="1900" smtClean="0"/>
              <a:t>Fairness</a:t>
            </a:r>
          </a:p>
          <a:p>
            <a:pPr marL="609600" indent="-609600" eaLnBrk="1" hangingPunct="1">
              <a:buFontTx/>
              <a:buAutoNum type="arabicPeriod"/>
            </a:pPr>
            <a:r>
              <a:rPr lang="en-US" altLang="en-US" sz="1900" smtClean="0"/>
              <a:t>Accuracy</a:t>
            </a:r>
          </a:p>
          <a:p>
            <a:pPr marL="609600" indent="-609600" eaLnBrk="1" hangingPunct="1">
              <a:buFontTx/>
              <a:buNone/>
            </a:pPr>
            <a:endParaRPr lang="en-US" altLang="en-US" sz="1500" smtClean="0"/>
          </a:p>
        </p:txBody>
      </p:sp>
    </p:spTree>
    <p:extLst>
      <p:ext uri="{BB962C8B-B14F-4D97-AF65-F5344CB8AC3E}">
        <p14:creationId xmlns:p14="http://schemas.microsoft.com/office/powerpoint/2010/main" val="37837613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sz="half" idx="1"/>
          </p:nvPr>
        </p:nvSpPr>
        <p:spPr>
          <a:xfrm>
            <a:off x="457200" y="1524000"/>
            <a:ext cx="8305800" cy="4602163"/>
          </a:xfrm>
        </p:spPr>
        <p:txBody>
          <a:bodyPr/>
          <a:lstStyle/>
          <a:p>
            <a:endParaRPr lang="en-US" dirty="0" smtClean="0"/>
          </a:p>
          <a:p>
            <a:r>
              <a:rPr lang="en-US" b="1" dirty="0" smtClean="0"/>
              <a:t>You can’t do the assignments for this class at the </a:t>
            </a:r>
            <a:r>
              <a:rPr lang="en-US" b="1" smtClean="0"/>
              <a:t>last minute</a:t>
            </a:r>
            <a:endParaRPr lang="en-US" b="1" dirty="0" smtClean="0"/>
          </a:p>
          <a:p>
            <a:r>
              <a:rPr lang="en-US" b="1" dirty="0" smtClean="0"/>
              <a:t>Start early</a:t>
            </a:r>
          </a:p>
          <a:p>
            <a:r>
              <a:rPr lang="en-US" b="1" dirty="0" smtClean="0"/>
              <a:t>Come up with a </a:t>
            </a:r>
            <a:r>
              <a:rPr lang="en-US" b="1" dirty="0" err="1" smtClean="0"/>
              <a:t>lede</a:t>
            </a:r>
            <a:endParaRPr lang="en-US" b="1" dirty="0" smtClean="0"/>
          </a:p>
          <a:p>
            <a:r>
              <a:rPr lang="en-US" b="1" dirty="0" smtClean="0"/>
              <a:t>Do an outline</a:t>
            </a:r>
          </a:p>
          <a:p>
            <a:r>
              <a:rPr lang="en-US" b="1" dirty="0" smtClean="0"/>
              <a:t>If possible, do a draft</a:t>
            </a:r>
            <a:endParaRPr lang="en-US" b="1" dirty="0"/>
          </a:p>
        </p:txBody>
      </p:sp>
      <p:sp>
        <p:nvSpPr>
          <p:cNvPr id="4" name="Content Placeholder 3"/>
          <p:cNvSpPr>
            <a:spLocks noGrp="1"/>
          </p:cNvSpPr>
          <p:nvPr>
            <p:ph sz="half" idx="2"/>
          </p:nvPr>
        </p:nvSpPr>
        <p:spPr/>
        <p:txBody>
          <a:bodyPr/>
          <a:lstStyle/>
          <a:p>
            <a:endParaRPr lang="en-US" dirty="0"/>
          </a:p>
        </p:txBody>
      </p:sp>
    </p:spTree>
    <p:extLst>
      <p:ext uri="{BB962C8B-B14F-4D97-AF65-F5344CB8AC3E}">
        <p14:creationId xmlns:p14="http://schemas.microsoft.com/office/powerpoint/2010/main" val="2167078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478</Words>
  <Application>Microsoft Office PowerPoint</Application>
  <PresentationFormat>On-screen Show (4:3)</PresentationFormat>
  <Paragraphs>61</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Making sense of records</vt:lpstr>
      <vt:lpstr>The story process</vt:lpstr>
      <vt:lpstr>Questions: When you receive documents</vt:lpstr>
      <vt:lpstr>Instead of highlighting text, write notes in the margins</vt:lpstr>
      <vt:lpstr>Questions: Decoding</vt:lpstr>
      <vt:lpstr>Questions: decoding (or interviewing the data)  Page of emails from Transport Canada released under the Access to Information Act</vt:lpstr>
      <vt:lpstr>Decoding the Transport Canada document</vt:lpstr>
      <vt:lpstr>Questions: Chronology</vt:lpstr>
      <vt:lpstr>PowerPoint Presentation</vt:lpstr>
      <vt:lpstr>PowerPoint Presentation</vt:lpstr>
      <vt:lpstr>PowerPoint Presentation</vt:lpstr>
      <vt:lpstr>Questions: what’s new?</vt:lpstr>
      <vt:lpstr>Interviews</vt:lpstr>
      <vt:lpstr>The story process: review</vt:lpstr>
      <vt:lpstr>Remember…</vt:lpstr>
    </vt:vector>
  </TitlesOfParts>
  <Company>The Canadian Press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sense of records</dc:title>
  <dc:creator>Bronskill, Jim</dc:creator>
  <cp:lastModifiedBy>Bronskill, Jim</cp:lastModifiedBy>
  <cp:revision>10</cp:revision>
  <dcterms:created xsi:type="dcterms:W3CDTF">2014-02-25T23:09:57Z</dcterms:created>
  <dcterms:modified xsi:type="dcterms:W3CDTF">2015-02-25T22:26:06Z</dcterms:modified>
</cp:coreProperties>
</file>